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8.jpeg" ContentType="image/jpe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14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.jpeg" ContentType="image/jpe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31.png" ContentType="image/png"/>
  <Override PartName="/ppt/media/image29.png" ContentType="image/png"/>
  <Override PartName="/ppt/media/image43.png" ContentType="image/png"/>
  <Override PartName="/ppt/media/image47.jpeg" ContentType="image/jpeg"/>
  <Override PartName="/ppt/media/image48.jpeg" ContentType="image/jpeg"/>
  <Override PartName="/ppt/media/image13.png" ContentType="image/png"/>
  <Override PartName="/ppt/media/image8.png" ContentType="image/png"/>
  <Override PartName="/ppt/media/image38.png" ContentType="image/png"/>
  <Override PartName="/ppt/media/image12.png" ContentType="image/png"/>
  <Override PartName="/ppt/media/image7.png" ContentType="image/png"/>
  <Override PartName="/ppt/media/image6.png" ContentType="image/png"/>
  <Override PartName="/ppt/media/image36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7.jpeg" ContentType="image/jpeg"/>
  <Override PartName="/ppt/media/image30.png" ContentType="image/png"/>
  <Override PartName="/ppt/media/image3.jpeg" ContentType="image/jpeg"/>
  <Override PartName="/ppt/media/image1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B9493A5-E255-412F-809E-5BEA1D1BF9F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7A98C66-D1D0-4DD1-8C7A-722CFECB33C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2C8EF8D-B3FD-4741-BDDD-1646B438BEA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DB63386-B79B-4B80-BC9E-47A87B6CB74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D765B61-4204-48EC-BF03-E9EFFB2300C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1DAFB79-BB19-4F11-993B-E36E4C04C84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E4EBA18-B548-4A2E-AE71-956763AFE2A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48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v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v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7BD8E59-A261-4F8D-820E-94F788277EE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F73697B-283D-4332-A1C3-A11D743CB8B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CA4312E-9D71-4909-9661-756F55BBCFB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AC63A01-9A07-4AC1-A56B-586B22C0029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7712C76-00CD-4582-A617-82BB643D217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www.researchgate.net/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figure/Text-mining-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process-and-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techniques_fig1_340830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6614E44-A132-4133-945C-25865DACE5E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080" cy="308196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0F35742-3EB3-4510-9CCF-AC470510D11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4C150F2-1EA7-4A3B-AFE1-0322C385254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B300D46-E69E-4F26-AF40-221B18EA881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figure/Text-mining-process-and-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0183705-2ED6-4F74-91D8-1C5494F7D64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www.researchgate.net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/figure/Text-mining-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process-and-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techniques_fig1_3408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6B581EF-0F70-4F2A-AD06-E1B5E3B2678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mining-process-and-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8242528-DBBC-4C5C-9AE6-23A4520E501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37EB50B-0402-463D-97F2-4710A644FAF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0CAB3FA-36D4-4BD2-B957-63BBE6AAEC1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E772362-D388-4C46-AC68-9532B0EFD56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080" cy="308196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manuals.bioinformatics.ucr.edu/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5295DBE-704E-46E1-9B5B-943BA88E288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080" cy="308196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64E3D06-DF82-48D8-BCD9-5F54BD24F86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E620A0F-4898-4A38-9BD7-EB2D573064C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natural-language-processing-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how-this-technique-can-take-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E7B0EF0-4419-49A5-AE2D-AB17D034FE7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datacenterfrontier.com/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natural-language-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processing-how-this-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technique-can-take-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your-business-to-the-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8A076B7-D99E-4E48-9DE2-CB62C22CC06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92E4A87-C3B3-4537-9C99-33C2E7B6D17B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71899C9-8C8B-47CD-BE33-53CDBEB7DE33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FB48043-3F0E-47A8-A02C-169C9564EC78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C63AB01-A59B-4BC3-AFB1-A3F4C2C8965F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F9022EB-45FF-4CA6-BE77-6F44DAE2D86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81FFC5-D974-4E8F-A64C-5580445FD253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0C7EA79-4D5A-49CB-BFA7-E224333649DA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B8FD30-FA85-4F65-9202-E3CB8D7D68CC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523CC5D-ABBA-49F0-84B6-A5F1063AF25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B163382-858D-4DB2-9EF7-B12E74969659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012A43-D1C1-46D2-B2A5-034601E8FA5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203129-8D76-4E7E-8E02-DDE030167994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EB5413-ADA3-4BEC-AC33-37EF316C1BD8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C1CF75-1781-4C3B-999A-3320C78334DB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A5049D-3E62-4C93-84F4-D9EBA0431A9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3CD3E6-A3F2-4806-9C13-7427440A39B8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C10E95-9B08-46F7-A3E7-92AFB1589D9C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745303-4241-436A-9C7B-BDE97AEF6BF9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C62106-AF2D-441B-A91B-3E2A4686642A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E15A35-26D9-4FC4-8AB5-2C97CFB28550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9358B0-E3E7-45B7-A1AD-8D1D06D636F3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879648-724B-4965-A0D6-1F4E92BB78C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11CF2E-6B9C-4B62-8735-2E34D13B6922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0ADA0E-188F-4EEA-B995-CA985F5DA2A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5920" cy="299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D69E0C7-C9DE-4E49-8420-A2E676CC4B0D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49200" cy="51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899D1B45-2CB9-461B-B7FE-57EB3A3E4471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datasets" TargetMode="Externa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www.bfs.admin.ch/bfs/en/home/services/ogd/portal.html" TargetMode="External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hyperlink" Target="https://github.com/search?q=scarping&amp;type=repositories" TargetMode="External"/><Relationship Id="rId6" Type="http://schemas.openxmlformats.org/officeDocument/2006/relationships/hyperlink" Target="https://github.com/topics/web-scraper" TargetMode="External"/><Relationship Id="rId7" Type="http://schemas.openxmlformats.org/officeDocument/2006/relationships/hyperlink" Target="https://scraper.algo7.tools/" TargetMode="External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slideLayout" Target="../slideLayouts/slideLayout13.xml"/><Relationship Id="rId18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2800" cy="1371168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59;p66"/>
          <p:cNvSpPr/>
          <p:nvPr/>
        </p:nvSpPr>
        <p:spPr>
          <a:xfrm>
            <a:off x="471600" y="5558040"/>
            <a:ext cx="1751940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R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2" name="Google Shape;260;p66"/>
          <p:cNvSpPr/>
          <p:nvPr/>
        </p:nvSpPr>
        <p:spPr>
          <a:xfrm>
            <a:off x="8994960" y="10627920"/>
            <a:ext cx="70034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4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6520" cy="1019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6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60960" cy="966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Learnin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 Family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8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09520" cy="1109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Learning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ntal 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Architect</a:t>
            </a: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20" name=""/>
          <p:cNvGraphicFramePr/>
          <p:nvPr/>
        </p:nvGraphicFramePr>
        <p:xfrm>
          <a:off x="1437120" y="3200400"/>
          <a:ext cx="21512880" cy="9640800"/>
        </p:xfrm>
        <a:graphic>
          <a:graphicData uri="http://schemas.openxmlformats.org/drawingml/2006/table">
            <a:tbl>
              <a:tblPr/>
              <a:tblGrid>
                <a:gridCol w="3846240"/>
                <a:gridCol w="3196800"/>
                <a:gridCol w="4318920"/>
                <a:gridCol w="4592880"/>
                <a:gridCol w="555840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Feature / Architecture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ANN/MLP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RNN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marL="216000" indent="-216000" algn="ctr">
                        <a:lnSpc>
                          <a:spcPct val="100000"/>
                        </a:lnSpc>
                        <a:buClr>
                          <a:srgbClr val="ffffff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US" sz="4000" spc="-1" strike="noStrike">
                          <a:latin typeface="Arial"/>
                        </a:rPr>
                        <a:t>Transformer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What is it?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Basic neural network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“memory”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for grid-like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self-attention mechanism 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Advantages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preserves dependency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spatial features and relationships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long-range dependencies. Parallel processing of sequences.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Challenges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Overfit easily even in simple networks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“</a:t>
                      </a:r>
                      <a:r>
                        <a:rPr b="1" lang="en-US" sz="24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 / very computationally intensive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Typical Use 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Classification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Non-linear regressions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Time series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Texts and audios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Image Recognition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Video Processing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LLMs &amp; Generative AIs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: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ChatGP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22" name=""/>
          <p:cNvGraphicFramePr/>
          <p:nvPr/>
        </p:nvGraphicFramePr>
        <p:xfrm>
          <a:off x="193860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Steamroller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5400" cy="82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372;p78"/>
          <p:cNvSpPr/>
          <p:nvPr/>
        </p:nvSpPr>
        <p:spPr>
          <a:xfrm>
            <a:off x="5296680" y="3409920"/>
            <a:ext cx="4987440" cy="69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26" name="Google Shape;373;p78"/>
          <p:cNvSpPr/>
          <p:nvPr/>
        </p:nvSpPr>
        <p:spPr>
          <a:xfrm rot="5400000">
            <a:off x="8254440" y="1957320"/>
            <a:ext cx="8663400" cy="9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Google Shape;374;p78"/>
          <p:cNvSpPr/>
          <p:nvPr/>
        </p:nvSpPr>
        <p:spPr>
          <a:xfrm>
            <a:off x="9815040" y="6369480"/>
            <a:ext cx="725436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9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3320" cy="874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2764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Cloud &amp; Word Frequency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5440" cy="1047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x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l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: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o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q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u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3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79360" cy="1038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265;p67"/>
          <p:cNvSpPr/>
          <p:nvPr/>
        </p:nvSpPr>
        <p:spPr>
          <a:xfrm>
            <a:off x="1440" y="3238560"/>
            <a:ext cx="6094080" cy="470592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266;p67"/>
          <p:cNvSpPr/>
          <p:nvPr/>
        </p:nvSpPr>
        <p:spPr>
          <a:xfrm>
            <a:off x="6096960" y="3238560"/>
            <a:ext cx="6095520" cy="48502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267;p67"/>
          <p:cNvSpPr/>
          <p:nvPr/>
        </p:nvSpPr>
        <p:spPr>
          <a:xfrm>
            <a:off x="12193560" y="3238560"/>
            <a:ext cx="6130440" cy="470736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268;p67"/>
          <p:cNvSpPr/>
          <p:nvPr/>
        </p:nvSpPr>
        <p:spPr>
          <a:xfrm>
            <a:off x="18326880" y="3238560"/>
            <a:ext cx="6095520" cy="47422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269;p67"/>
          <p:cNvSpPr/>
          <p:nvPr/>
        </p:nvSpPr>
        <p:spPr>
          <a:xfrm>
            <a:off x="1440" y="7937640"/>
            <a:ext cx="6094080" cy="47073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270;p67"/>
          <p:cNvSpPr/>
          <p:nvPr/>
        </p:nvSpPr>
        <p:spPr>
          <a:xfrm>
            <a:off x="18312480" y="7959600"/>
            <a:ext cx="6092640" cy="470736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71;p67"/>
          <p:cNvSpPr/>
          <p:nvPr/>
        </p:nvSpPr>
        <p:spPr>
          <a:xfrm>
            <a:off x="12195000" y="7937640"/>
            <a:ext cx="6117840" cy="4707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272;p67"/>
          <p:cNvSpPr/>
          <p:nvPr/>
        </p:nvSpPr>
        <p:spPr>
          <a:xfrm>
            <a:off x="6084000" y="7985160"/>
            <a:ext cx="6094080" cy="463752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1" name="Google Shape;273;p67"/>
          <p:cNvGrpSpPr/>
          <p:nvPr/>
        </p:nvGrpSpPr>
        <p:grpSpPr>
          <a:xfrm>
            <a:off x="506520" y="8931240"/>
            <a:ext cx="5493960" cy="2835720"/>
            <a:chOff x="506520" y="8931240"/>
            <a:chExt cx="5493960" cy="2835720"/>
          </a:xfrm>
        </p:grpSpPr>
        <p:sp>
          <p:nvSpPr>
            <p:cNvPr id="172" name="Google Shape;274;p67"/>
            <p:cNvSpPr/>
            <p:nvPr/>
          </p:nvSpPr>
          <p:spPr>
            <a:xfrm>
              <a:off x="517680" y="8931240"/>
              <a:ext cx="3947040" cy="57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173" name="Google Shape;275;p67"/>
            <p:cNvSpPr/>
            <p:nvPr/>
          </p:nvSpPr>
          <p:spPr>
            <a:xfrm>
              <a:off x="506520" y="10018800"/>
              <a:ext cx="5493960" cy="174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R vs. Python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174" name="Google Shape;276;p67"/>
            <p:cNvSpPr/>
            <p:nvPr/>
          </p:nvSpPr>
          <p:spPr>
            <a:xfrm>
              <a:off x="560520" y="9642600"/>
              <a:ext cx="2460600" cy="5904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" name="Google Shape;277;p67"/>
          <p:cNvGrpSpPr/>
          <p:nvPr/>
        </p:nvGrpSpPr>
        <p:grpSpPr>
          <a:xfrm>
            <a:off x="6599520" y="3959280"/>
            <a:ext cx="5416560" cy="2918160"/>
            <a:chOff x="6599520" y="3959280"/>
            <a:chExt cx="5416560" cy="2918160"/>
          </a:xfrm>
        </p:grpSpPr>
        <p:grpSp>
          <p:nvGrpSpPr>
            <p:cNvPr id="176" name="Google Shape;278;p67"/>
            <p:cNvGrpSpPr/>
            <p:nvPr/>
          </p:nvGrpSpPr>
          <p:grpSpPr>
            <a:xfrm>
              <a:off x="6636600" y="3959280"/>
              <a:ext cx="3947400" cy="814680"/>
              <a:chOff x="6636600" y="3959280"/>
              <a:chExt cx="3947400" cy="814680"/>
            </a:xfrm>
          </p:grpSpPr>
          <p:sp>
            <p:nvSpPr>
              <p:cNvPr id="177" name="Google Shape;279;p67"/>
              <p:cNvSpPr/>
              <p:nvPr/>
            </p:nvSpPr>
            <p:spPr>
              <a:xfrm>
                <a:off x="6636600" y="3959280"/>
                <a:ext cx="3947400" cy="579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78" name="Google Shape;280;p67"/>
              <p:cNvSpPr/>
              <p:nvPr/>
            </p:nvSpPr>
            <p:spPr>
              <a:xfrm>
                <a:off x="6657120" y="4714920"/>
                <a:ext cx="2460960" cy="5904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9" name="Google Shape;281;p67"/>
            <p:cNvSpPr/>
            <p:nvPr/>
          </p:nvSpPr>
          <p:spPr>
            <a:xfrm>
              <a:off x="6599520" y="5129280"/>
              <a:ext cx="5416560" cy="174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0" name="Google Shape;282;p67"/>
          <p:cNvGrpSpPr/>
          <p:nvPr/>
        </p:nvGrpSpPr>
        <p:grpSpPr>
          <a:xfrm>
            <a:off x="12843360" y="8785080"/>
            <a:ext cx="5383440" cy="2980080"/>
            <a:chOff x="12843360" y="8785080"/>
            <a:chExt cx="5383440" cy="2980080"/>
          </a:xfrm>
        </p:grpSpPr>
        <p:grpSp>
          <p:nvGrpSpPr>
            <p:cNvPr id="181" name="Google Shape;283;p67"/>
            <p:cNvGrpSpPr/>
            <p:nvPr/>
          </p:nvGrpSpPr>
          <p:grpSpPr>
            <a:xfrm>
              <a:off x="12898440" y="8785080"/>
              <a:ext cx="3947400" cy="814680"/>
              <a:chOff x="12898440" y="8785080"/>
              <a:chExt cx="3947400" cy="814680"/>
            </a:xfrm>
          </p:grpSpPr>
          <p:sp>
            <p:nvSpPr>
              <p:cNvPr id="182" name="Google Shape;284;p67"/>
              <p:cNvSpPr/>
              <p:nvPr/>
            </p:nvSpPr>
            <p:spPr>
              <a:xfrm>
                <a:off x="12898440" y="8785080"/>
                <a:ext cx="3947400" cy="579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3" name="Google Shape;285;p67"/>
              <p:cNvSpPr/>
              <p:nvPr/>
            </p:nvSpPr>
            <p:spPr>
              <a:xfrm>
                <a:off x="12919320" y="9540720"/>
                <a:ext cx="2460960" cy="5904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4" name="Google Shape;286;p67"/>
            <p:cNvSpPr/>
            <p:nvPr/>
          </p:nvSpPr>
          <p:spPr>
            <a:xfrm>
              <a:off x="12843360" y="10017000"/>
              <a:ext cx="5383440" cy="174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185" name="Google Shape;287;p67"/>
          <p:cNvGrpSpPr/>
          <p:nvPr/>
        </p:nvGrpSpPr>
        <p:grpSpPr>
          <a:xfrm>
            <a:off x="18871920" y="3959280"/>
            <a:ext cx="5037480" cy="2921400"/>
            <a:chOff x="18871920" y="3959280"/>
            <a:chExt cx="5037480" cy="2921400"/>
          </a:xfrm>
        </p:grpSpPr>
        <p:grpSp>
          <p:nvGrpSpPr>
            <p:cNvPr id="186" name="Google Shape;288;p67"/>
            <p:cNvGrpSpPr/>
            <p:nvPr/>
          </p:nvGrpSpPr>
          <p:grpSpPr>
            <a:xfrm>
              <a:off x="18919080" y="3959280"/>
              <a:ext cx="3947400" cy="814680"/>
              <a:chOff x="18919080" y="3959280"/>
              <a:chExt cx="3947400" cy="814680"/>
            </a:xfrm>
          </p:grpSpPr>
          <p:sp>
            <p:nvSpPr>
              <p:cNvPr id="187" name="Google Shape;289;p67"/>
              <p:cNvSpPr/>
              <p:nvPr/>
            </p:nvSpPr>
            <p:spPr>
              <a:xfrm>
                <a:off x="18919080" y="3959280"/>
                <a:ext cx="3947400" cy="579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188" name="Google Shape;290;p67"/>
              <p:cNvSpPr/>
              <p:nvPr/>
            </p:nvSpPr>
            <p:spPr>
              <a:xfrm>
                <a:off x="18939600" y="4714920"/>
                <a:ext cx="2460960" cy="5904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9" name="Google Shape;291;p67"/>
            <p:cNvSpPr/>
            <p:nvPr/>
          </p:nvSpPr>
          <p:spPr>
            <a:xfrm>
              <a:off x="18871920" y="5132520"/>
              <a:ext cx="5037480" cy="174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Data Gathering &amp; Extraction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190" name="Google Shape;292;p67"/>
          <p:cNvSpPr/>
          <p:nvPr/>
        </p:nvSpPr>
        <p:spPr>
          <a:xfrm>
            <a:off x="5355720" y="495720"/>
            <a:ext cx="1368504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5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5520" cy="1047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67520" cy="1034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39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3000" cy="804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307;p 3"/>
          <p:cNvSpPr/>
          <p:nvPr/>
        </p:nvSpPr>
        <p:spPr>
          <a:xfrm>
            <a:off x="1371600" y="4055400"/>
            <a:ext cx="10743840" cy="68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>
              <a:lnSpc>
                <a:spcPct val="200000"/>
              </a:lnSpc>
              <a:buNone/>
            </a:pP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1"/>
              </a:rPr>
              <a:t>Google Dataset Search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2"/>
              </a:rPr>
              <a:t>Kaggle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3"/>
              </a:rPr>
              <a:t>GitHub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4"/>
              </a:rPr>
              <a:t>Government Sources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World Wide Web (scraping)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1" name="PlaceHolder 27"/>
          <p:cNvSpPr/>
          <p:nvPr/>
        </p:nvSpPr>
        <p:spPr>
          <a:xfrm>
            <a:off x="1219680" y="685800"/>
            <a:ext cx="21944160" cy="22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Gathering and Extraction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5"/>
          <a:stretch/>
        </p:blipFill>
        <p:spPr>
          <a:xfrm>
            <a:off x="12344400" y="4743720"/>
            <a:ext cx="9829080" cy="66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3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372;p78"/>
          <p:cNvSpPr/>
          <p:nvPr/>
        </p:nvSpPr>
        <p:spPr>
          <a:xfrm>
            <a:off x="5296680" y="3409920"/>
            <a:ext cx="4987440" cy="69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44" name="Google Shape;373;p78"/>
          <p:cNvSpPr/>
          <p:nvPr/>
        </p:nvSpPr>
        <p:spPr>
          <a:xfrm rot="5400000">
            <a:off x="8254440" y="1957320"/>
            <a:ext cx="8663400" cy="9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374;p78"/>
          <p:cNvSpPr/>
          <p:nvPr/>
        </p:nvSpPr>
        <p:spPr>
          <a:xfrm>
            <a:off x="9815040" y="5912280"/>
            <a:ext cx="7254360" cy="192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Data Gathering &amp;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Extraction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865800" y="2967480"/>
            <a:ext cx="14951160" cy="1057032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Extraction</a:t>
            </a:r>
            <a:br>
              <a:rPr sz="8800"/>
            </a:br>
            <a:br>
              <a:rPr sz="8800"/>
            </a:br>
            <a:endParaRPr b="0" lang="en-US" sz="8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9601560" y="8494200"/>
            <a:ext cx="4114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81d41a"/>
                </a:solidFill>
                <a:latin typeface="Arial"/>
              </a:rPr>
              <a:t>APIs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"/>
          <p:cNvSpPr txBox="1"/>
          <p:nvPr/>
        </p:nvSpPr>
        <p:spPr>
          <a:xfrm>
            <a:off x="16002000" y="6777360"/>
            <a:ext cx="91440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600" spc="-1" strike="noStrike">
                <a:latin typeface="Arial"/>
              </a:rPr>
              <a:t>DOM </a:t>
            </a:r>
            <a:endParaRPr b="1" lang="en-US" sz="3600" spc="-1" strike="noStrike">
              <a:latin typeface="Arial"/>
            </a:endParaRPr>
          </a:p>
          <a:p>
            <a:pPr algn="ctr">
              <a:buNone/>
            </a:pPr>
            <a:r>
              <a:rPr b="1" lang="en-US" sz="3600" spc="-1" strike="noStrike">
                <a:latin typeface="Arial"/>
              </a:rPr>
              <a:t>(Document Object Model) </a:t>
            </a:r>
            <a:endParaRPr b="1" lang="en-US" sz="3600" spc="-1" strike="noStrike">
              <a:latin typeface="Arial"/>
            </a:endParaRPr>
          </a:p>
          <a:p>
            <a:pPr algn="ctr">
              <a:buNone/>
            </a:pPr>
            <a:r>
              <a:rPr b="1" lang="en-US" sz="3600" spc="-1" strike="noStrike">
                <a:latin typeface="Arial"/>
              </a:rPr>
              <a:t>Parsing</a:t>
            </a:r>
            <a:endParaRPr b="1" lang="en-US" sz="3600" spc="-1" strike="noStrike">
              <a:latin typeface="Arial"/>
            </a:endParaRPr>
          </a:p>
        </p:txBody>
      </p:sp>
      <p:sp>
        <p:nvSpPr>
          <p:cNvPr id="250" name=""/>
          <p:cNvSpPr txBox="1"/>
          <p:nvPr/>
        </p:nvSpPr>
        <p:spPr>
          <a:xfrm>
            <a:off x="15496200" y="9372600"/>
            <a:ext cx="91440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600" spc="-1" strike="noStrike">
                <a:latin typeface="Arial"/>
              </a:rPr>
              <a:t>API</a:t>
            </a:r>
            <a:endParaRPr b="1" lang="en-US" sz="3600" spc="-1" strike="noStrike">
              <a:latin typeface="Arial"/>
            </a:endParaRPr>
          </a:p>
          <a:p>
            <a:pPr algn="ctr">
              <a:buNone/>
            </a:pPr>
            <a:r>
              <a:rPr b="1" lang="en-US" sz="3600" spc="-1" strike="noStrike">
                <a:latin typeface="Arial"/>
              </a:rPr>
              <a:t>(Application Programming Interface)</a:t>
            </a:r>
            <a:endParaRPr b="1" lang="en-US" sz="3600" spc="-1" strike="noStrike">
              <a:latin typeface="Arial"/>
            </a:endParaRPr>
          </a:p>
          <a:p>
            <a:pPr algn="ctr">
              <a:buNone/>
            </a:pPr>
            <a:r>
              <a:rPr b="1" lang="en-US" sz="3600" spc="-1" strike="noStrike">
                <a:latin typeface="Arial"/>
              </a:rPr>
              <a:t>Scraping</a:t>
            </a:r>
            <a:endParaRPr b="1" lang="en-US" sz="3600" spc="-1" strike="noStrike"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14173200" y="7086600"/>
            <a:ext cx="320040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"/>
          <p:cNvSpPr/>
          <p:nvPr/>
        </p:nvSpPr>
        <p:spPr>
          <a:xfrm>
            <a:off x="14401800" y="9745200"/>
            <a:ext cx="160020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7315200" y="6172200"/>
            <a:ext cx="9523800" cy="661896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6172920" y="2477160"/>
            <a:ext cx="11428920" cy="32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rcRect l="0" t="14720" r="22848" b="41938"/>
          <a:stretch/>
        </p:blipFill>
        <p:spPr>
          <a:xfrm>
            <a:off x="1343880" y="2514960"/>
            <a:ext cx="21699000" cy="1051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–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6858360" y="2505240"/>
            <a:ext cx="10286640" cy="1006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–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15316200" y="4277160"/>
            <a:ext cx="5419080" cy="623808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2190960" y="3124440"/>
            <a:ext cx="11524680" cy="807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297;p68"/>
          <p:cNvSpPr/>
          <p:nvPr/>
        </p:nvSpPr>
        <p:spPr>
          <a:xfrm>
            <a:off x="5296680" y="3409920"/>
            <a:ext cx="4987440" cy="69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192" name="Google Shape;298;p68"/>
          <p:cNvSpPr/>
          <p:nvPr/>
        </p:nvSpPr>
        <p:spPr>
          <a:xfrm rot="5400000">
            <a:off x="8254440" y="1957320"/>
            <a:ext cx="8663400" cy="9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Google Shape;299;p68"/>
          <p:cNvSpPr/>
          <p:nvPr/>
        </p:nvSpPr>
        <p:spPr>
          <a:xfrm>
            <a:off x="9522360" y="6369480"/>
            <a:ext cx="725436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R vs. Python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rcRect l="0" t="26175" r="25172" b="17087"/>
          <a:stretch/>
        </p:blipFill>
        <p:spPr>
          <a:xfrm>
            <a:off x="1941480" y="2802600"/>
            <a:ext cx="20503800" cy="100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Summary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17869680" y="5029200"/>
            <a:ext cx="5447160" cy="54471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7" name=""/>
          <p:cNvGraphicFramePr/>
          <p:nvPr/>
        </p:nvGraphicFramePr>
        <p:xfrm>
          <a:off x="997560" y="3004560"/>
          <a:ext cx="16529400" cy="9640800"/>
        </p:xfrm>
        <a:graphic>
          <a:graphicData uri="http://schemas.openxmlformats.org/drawingml/2006/table">
            <a:tbl>
              <a:tblPr/>
              <a:tblGrid>
                <a:gridCol w="5510160"/>
                <a:gridCol w="5510160"/>
                <a:gridCol w="5509440"/>
              </a:tblGrid>
              <a:tr h="1927800">
                <a:tc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DOM Parsing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API Scraping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Format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Unstructured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Processing Cost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High</a:t>
                      </a:r>
                      <a:endParaRPr b="0" lang="en-US" sz="4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latin typeface="Arial"/>
                        </a:rPr>
                        <a:t>Results mixed with irrelevant information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Low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Stability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Prone to changes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Relatively static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Availability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Always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Close sourced or paid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Available Tools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1076760" y="2286000"/>
            <a:ext cx="5552640" cy="434340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7685280" y="5486400"/>
            <a:ext cx="7402320" cy="388620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15544800" y="8686800"/>
            <a:ext cx="7610400" cy="4572000"/>
          </a:xfrm>
          <a:prstGeom prst="rect">
            <a:avLst/>
          </a:prstGeom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4"/>
          <a:stretch/>
        </p:blipFill>
        <p:spPr>
          <a:xfrm>
            <a:off x="2057400" y="8487720"/>
            <a:ext cx="3406680" cy="4542480"/>
          </a:xfrm>
          <a:prstGeom prst="rect">
            <a:avLst/>
          </a:prstGeom>
          <a:ln w="0">
            <a:noFill/>
          </a:ln>
        </p:spPr>
      </p:pic>
      <p:sp>
        <p:nvSpPr>
          <p:cNvPr id="273" name=""/>
          <p:cNvSpPr txBox="1"/>
          <p:nvPr/>
        </p:nvSpPr>
        <p:spPr>
          <a:xfrm>
            <a:off x="6400800" y="9898920"/>
            <a:ext cx="8229600" cy="290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600" spc="-1" strike="noStrike">
                <a:latin typeface="Arial"/>
              </a:rPr>
              <a:t>Custom Tooling</a:t>
            </a:r>
            <a:endParaRPr b="1" lang="en-US" sz="3600" spc="-1" strike="noStrike">
              <a:latin typeface="Arial"/>
            </a:endParaRPr>
          </a:p>
          <a:p>
            <a:pPr algn="ctr">
              <a:buNone/>
            </a:pPr>
            <a:endParaRPr b="1" lang="en-US" sz="2200" spc="-1" strike="noStrike">
              <a:latin typeface="Arial"/>
            </a:endParaRPr>
          </a:p>
          <a:p>
            <a:pPr algn="ctr">
              <a:buNone/>
            </a:pPr>
            <a:r>
              <a:rPr b="1" lang="en-US" sz="2200" spc="-1" strike="noStrike">
                <a:latin typeface="Arial"/>
                <a:hlinkClick r:id="rId5"/>
              </a:rPr>
              <a:t>https://github.com/search?q=scarping&amp;type=repositories</a:t>
            </a:r>
            <a:endParaRPr b="1" lang="en-US" sz="2200" spc="-1" strike="noStrike">
              <a:latin typeface="Arial"/>
            </a:endParaRPr>
          </a:p>
          <a:p>
            <a:pPr algn="ctr">
              <a:buNone/>
            </a:pPr>
            <a:endParaRPr b="1" lang="en-US" sz="2200" spc="-1" strike="noStrike">
              <a:latin typeface="Arial"/>
            </a:endParaRPr>
          </a:p>
          <a:p>
            <a:pPr algn="ctr">
              <a:buNone/>
            </a:pPr>
            <a:r>
              <a:rPr b="1" lang="en-US" sz="2200" spc="-1" strike="noStrike">
                <a:latin typeface="Arial"/>
                <a:hlinkClick r:id="rId6"/>
              </a:rPr>
              <a:t>https://github.com/topics/web-scraper</a:t>
            </a:r>
            <a:endParaRPr b="1" lang="en-US" sz="2200" spc="-1" strike="noStrike">
              <a:latin typeface="Arial"/>
            </a:endParaRPr>
          </a:p>
          <a:p>
            <a:pPr algn="ctr">
              <a:buNone/>
            </a:pPr>
            <a:endParaRPr b="1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hlinkClick r:id="rId7"/>
              </a:rPr>
              <a:t>https://scraper.algo7.tools</a:t>
            </a:r>
            <a:endParaRPr b="1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1" lang="en-US" sz="22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16459200" y="2743200"/>
            <a:ext cx="7315200" cy="4572000"/>
          </a:xfrm>
          <a:prstGeom prst="rect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 txBox="1"/>
          <p:nvPr/>
        </p:nvSpPr>
        <p:spPr>
          <a:xfrm>
            <a:off x="16493400" y="2826360"/>
            <a:ext cx="362340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3600" spc="-1" strike="noStrike">
                <a:latin typeface="Arial"/>
              </a:rPr>
              <a:t>Roll Your Own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8"/>
          <a:stretch/>
        </p:blipFill>
        <p:spPr>
          <a:xfrm>
            <a:off x="16799400" y="3540600"/>
            <a:ext cx="1488600" cy="148860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9"/>
          <a:stretch/>
        </p:blipFill>
        <p:spPr>
          <a:xfrm>
            <a:off x="16795800" y="5260320"/>
            <a:ext cx="1666800" cy="182628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10"/>
          <a:stretch/>
        </p:blipFill>
        <p:spPr>
          <a:xfrm>
            <a:off x="20345400" y="3200400"/>
            <a:ext cx="1224000" cy="178092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11"/>
          <a:stretch/>
        </p:blipFill>
        <p:spPr>
          <a:xfrm>
            <a:off x="19050120" y="5257800"/>
            <a:ext cx="2209680" cy="92808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12"/>
          <a:stretch/>
        </p:blipFill>
        <p:spPr>
          <a:xfrm>
            <a:off x="21821760" y="5486400"/>
            <a:ext cx="1495440" cy="116316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13"/>
          <a:stretch/>
        </p:blipFill>
        <p:spPr>
          <a:xfrm>
            <a:off x="18724320" y="6296760"/>
            <a:ext cx="2535480" cy="1018440"/>
          </a:xfrm>
          <a:prstGeom prst="rect">
            <a:avLst/>
          </a:prstGeom>
          <a:ln w="0">
            <a:noFill/>
          </a:ln>
        </p:spPr>
      </p:pic>
      <p:pic>
        <p:nvPicPr>
          <p:cNvPr id="282" name="" descr=""/>
          <p:cNvPicPr/>
          <p:nvPr/>
        </p:nvPicPr>
        <p:blipFill>
          <a:blip r:embed="rId14"/>
          <a:stretch/>
        </p:blipFill>
        <p:spPr>
          <a:xfrm>
            <a:off x="21717000" y="3886200"/>
            <a:ext cx="1828800" cy="68760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15"/>
          <a:stretch/>
        </p:blipFill>
        <p:spPr>
          <a:xfrm>
            <a:off x="18745200" y="3886200"/>
            <a:ext cx="1476720" cy="914400"/>
          </a:xfrm>
          <a:prstGeom prst="rect">
            <a:avLst/>
          </a:prstGeom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16"/>
          <a:stretch/>
        </p:blipFill>
        <p:spPr>
          <a:xfrm>
            <a:off x="9867960" y="2619000"/>
            <a:ext cx="3211200" cy="241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2800" cy="13711680"/>
          </a:xfrm>
          <a:prstGeom prst="rect">
            <a:avLst/>
          </a:prstGeom>
          <a:ln w="0">
            <a:noFill/>
          </a:ln>
        </p:spPr>
      </p:pic>
      <p:sp>
        <p:nvSpPr>
          <p:cNvPr id="286" name="Google Shape;259;p66"/>
          <p:cNvSpPr/>
          <p:nvPr/>
        </p:nvSpPr>
        <p:spPr>
          <a:xfrm>
            <a:off x="3431880" y="5558040"/>
            <a:ext cx="1751940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Let’s Code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54;p 1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2800" cy="13711680"/>
          </a:xfrm>
          <a:prstGeom prst="rect">
            <a:avLst/>
          </a:prstGeom>
          <a:ln w="0">
            <a:noFill/>
          </a:ln>
        </p:spPr>
      </p:pic>
      <p:sp>
        <p:nvSpPr>
          <p:cNvPr id="288" name="Google Shape;259;p 2"/>
          <p:cNvSpPr/>
          <p:nvPr/>
        </p:nvSpPr>
        <p:spPr>
          <a:xfrm>
            <a:off x="3431880" y="5558040"/>
            <a:ext cx="1751940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</a:t>
            </a: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306;p69"/>
          <p:cNvSpPr/>
          <p:nvPr/>
        </p:nvSpPr>
        <p:spPr>
          <a:xfrm>
            <a:off x="1367640" y="6210000"/>
            <a:ext cx="72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Google Shape;307;p69"/>
          <p:cNvSpPr/>
          <p:nvPr/>
        </p:nvSpPr>
        <p:spPr>
          <a:xfrm>
            <a:off x="1376640" y="6742440"/>
            <a:ext cx="1328940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6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3720" cy="500076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301120" cy="770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06;p 1"/>
          <p:cNvSpPr/>
          <p:nvPr/>
        </p:nvSpPr>
        <p:spPr>
          <a:xfrm>
            <a:off x="1367640" y="6210000"/>
            <a:ext cx="72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307;p 2"/>
          <p:cNvSpPr/>
          <p:nvPr/>
        </p:nvSpPr>
        <p:spPr>
          <a:xfrm>
            <a:off x="1376640" y="6742440"/>
            <a:ext cx="1328940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Good libraries for creating graphs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2800" cy="571212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3120" cy="754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</a:t>
            </a: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3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5160" cy="1106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350;p75"/>
          <p:cNvSpPr/>
          <p:nvPr/>
        </p:nvSpPr>
        <p:spPr>
          <a:xfrm>
            <a:off x="5296680" y="3409920"/>
            <a:ext cx="4987440" cy="69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05" name="Google Shape;351;p75"/>
          <p:cNvSpPr/>
          <p:nvPr/>
        </p:nvSpPr>
        <p:spPr>
          <a:xfrm rot="5400000">
            <a:off x="8254440" y="1957320"/>
            <a:ext cx="8663400" cy="9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352;p75"/>
          <p:cNvSpPr/>
          <p:nvPr/>
        </p:nvSpPr>
        <p:spPr>
          <a:xfrm>
            <a:off x="9290160" y="6369480"/>
            <a:ext cx="777888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7757640" y="2514600"/>
            <a:ext cx="8870400" cy="1025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4160" cy="228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6000" cy="64357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11" name=""/>
          <p:cNvSpPr/>
          <p:nvPr/>
        </p:nvSpPr>
        <p:spPr>
          <a:xfrm>
            <a:off x="13716000" y="4343760"/>
            <a:ext cx="7997760" cy="79977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14859000" y="4572000"/>
            <a:ext cx="20548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Not Entirely True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2024-03-21T00:14:05Z</dcterms:modified>
  <cp:revision>104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